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4"/>
  </p:notesMasterIdLst>
  <p:sldIdLst>
    <p:sldId id="256" r:id="rId2"/>
    <p:sldId id="259" r:id="rId3"/>
    <p:sldId id="304" r:id="rId4"/>
    <p:sldId id="262" r:id="rId5"/>
    <p:sldId id="306" r:id="rId6"/>
    <p:sldId id="268" r:id="rId7"/>
    <p:sldId id="269" r:id="rId8"/>
    <p:sldId id="270" r:id="rId9"/>
    <p:sldId id="272" r:id="rId10"/>
    <p:sldId id="273" r:id="rId11"/>
    <p:sldId id="274" r:id="rId12"/>
    <p:sldId id="275" r:id="rId13"/>
    <p:sldId id="276" r:id="rId14"/>
    <p:sldId id="312" r:id="rId15"/>
    <p:sldId id="313" r:id="rId16"/>
    <p:sldId id="277" r:id="rId17"/>
    <p:sldId id="307" r:id="rId18"/>
    <p:sldId id="279" r:id="rId19"/>
    <p:sldId id="280" r:id="rId20"/>
    <p:sldId id="281" r:id="rId21"/>
    <p:sldId id="282" r:id="rId22"/>
    <p:sldId id="283" r:id="rId23"/>
    <p:sldId id="284" r:id="rId24"/>
    <p:sldId id="314" r:id="rId25"/>
    <p:sldId id="315" r:id="rId26"/>
    <p:sldId id="317" r:id="rId27"/>
    <p:sldId id="316" r:id="rId28"/>
    <p:sldId id="318" r:id="rId29"/>
    <p:sldId id="319" r:id="rId30"/>
    <p:sldId id="308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309" r:id="rId45"/>
    <p:sldId id="328" r:id="rId46"/>
    <p:sldId id="334" r:id="rId47"/>
    <p:sldId id="329" r:id="rId48"/>
    <p:sldId id="330" r:id="rId49"/>
    <p:sldId id="333" r:id="rId50"/>
    <p:sldId id="324" r:id="rId51"/>
    <p:sldId id="302" r:id="rId52"/>
    <p:sldId id="323" r:id="rId5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CC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1111" autoAdjust="0"/>
  </p:normalViewPr>
  <p:slideViewPr>
    <p:cSldViewPr snapToGrid="0" snapToObjects="1">
      <p:cViewPr varScale="1">
        <p:scale>
          <a:sx n="102" d="100"/>
          <a:sy n="102" d="100"/>
        </p:scale>
        <p:origin x="1218" y="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745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9/5/2018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573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5430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6960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1308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9185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8671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3517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501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050" dirty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050" baseline="0" dirty="0">
                <a:latin typeface="Arial" pitchFamily="34" charset="0"/>
              </a:rPr>
              <a:t> noted</a:t>
            </a:r>
            <a:endParaRPr lang="en-US" altLang="en-US" sz="105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 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02 – Intro to Python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Rules for Naming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Variable names can contain:</a:t>
            </a:r>
          </a:p>
          <a:p>
            <a:pPr lvl="1"/>
            <a:r>
              <a:rPr lang="en-US" dirty="0"/>
              <a:t>Uppercase letters (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A-Z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Lowercase letters (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a-z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Numbers (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0-9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Underscores (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_</a:t>
            </a:r>
            <a:r>
              <a:rPr lang="en-US" dirty="0"/>
              <a:t>)</a:t>
            </a:r>
          </a:p>
          <a:p>
            <a:r>
              <a:rPr lang="en-US" dirty="0"/>
              <a:t>Variables can’t contain:</a:t>
            </a:r>
          </a:p>
          <a:p>
            <a:pPr lvl="1"/>
            <a:r>
              <a:rPr lang="en-US" dirty="0"/>
              <a:t>Special characters like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$</a:t>
            </a:r>
            <a:r>
              <a:rPr lang="en-US" dirty="0"/>
              <a:t>,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n-US" dirty="0"/>
              <a:t>,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&amp;</a:t>
            </a:r>
            <a:r>
              <a:rPr lang="en-US" dirty="0"/>
              <a:t>,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^</a:t>
            </a:r>
            <a:r>
              <a:rPr lang="en-US" dirty="0"/>
              <a:t>,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/>
              <a:t>,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/>
              <a:t>,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8826923"/>
              </p:ext>
            </p:extLst>
          </p:nvPr>
        </p:nvGraphicFramePr>
        <p:xfrm>
          <a:off x="5965006" y="2548694"/>
          <a:ext cx="2453129" cy="2367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4" name="Image" r:id="rId4" imgW="4075920" imgH="3745800" progId="Photoshop.Image.17">
                  <p:embed/>
                </p:oleObj>
              </mc:Choice>
              <mc:Fallback>
                <p:oleObj name="Image" r:id="rId4" imgW="4075920" imgH="3745800" progId="Photoshop.Image.1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965006" y="2548694"/>
                        <a:ext cx="2453129" cy="23670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89015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Rules for Naming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Variables can be any length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endParaRPr lang="en-US" dirty="0"/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IsKanyeRunningForPresidentIn2020</a:t>
            </a:r>
          </a:p>
          <a:p>
            <a:pPr lvl="1"/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myName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  <a:p>
            <a:r>
              <a:rPr lang="en-US" dirty="0"/>
              <a:t>Variables cannot </a:t>
            </a:r>
            <a:r>
              <a:rPr lang="en-US" b="1" u="sng" dirty="0"/>
              <a:t>start</a:t>
            </a:r>
            <a:r>
              <a:rPr lang="en-US" dirty="0"/>
              <a:t> with a digit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2cool4school </a:t>
            </a:r>
            <a:r>
              <a:rPr lang="en-US" dirty="0"/>
              <a:t>is not a valid variable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cool4school </a:t>
            </a:r>
            <a:r>
              <a:rPr lang="en-US" u="sng" dirty="0"/>
              <a:t>is</a:t>
            </a:r>
            <a:r>
              <a:rPr lang="en-US" dirty="0"/>
              <a:t> a valid variable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9555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Variables and Keywords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Keywords are “reserved” words in Python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r>
              <a:rPr lang="en-US" dirty="0"/>
              <a:t>Variables cannot be keywords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or </a:t>
            </a:r>
            <a:r>
              <a:rPr lang="en-US" dirty="0"/>
              <a:t>is </a:t>
            </a:r>
            <a:r>
              <a:rPr lang="en-US" u="sng" dirty="0"/>
              <a:t>not</a:t>
            </a:r>
            <a:r>
              <a:rPr lang="en-US" dirty="0"/>
              <a:t> a valid variable name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orange </a:t>
            </a:r>
            <a:r>
              <a:rPr lang="en-US" dirty="0"/>
              <a:t>is an acceptable variable name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4747889"/>
              </p:ext>
            </p:extLst>
          </p:nvPr>
        </p:nvGraphicFramePr>
        <p:xfrm>
          <a:off x="1221205" y="2556773"/>
          <a:ext cx="6701590" cy="2026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4031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4031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4031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4031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4031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89560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class</a:t>
                      </a: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finally</a:t>
                      </a: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is</a:t>
                      </a: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return</a:t>
                      </a: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None</a:t>
                      </a: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continue</a:t>
                      </a: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for</a:t>
                      </a: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lambda</a:t>
                      </a: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try</a:t>
                      </a: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def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from</a:t>
                      </a: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nonlocal</a:t>
                      </a: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while</a:t>
                      </a: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and</a:t>
                      </a: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del</a:t>
                      </a: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global</a:t>
                      </a: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not</a:t>
                      </a: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with</a:t>
                      </a: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as</a:t>
                      </a: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elif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if</a:t>
                      </a: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or</a:t>
                      </a: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yield</a:t>
                      </a: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assert</a:t>
                      </a: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else</a:t>
                      </a: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import</a:t>
                      </a: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pass</a:t>
                      </a: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break</a:t>
                      </a: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except</a:t>
                      </a: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in</a:t>
                      </a: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raise</a:t>
                      </a: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5776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Are the following legal or illegal in Python?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310185" y="2909106"/>
            <a:ext cx="14189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1spam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10185" y="3629522"/>
            <a:ext cx="16658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raise1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10185" y="4349938"/>
            <a:ext cx="3393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Spam_and_Eggs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10185" y="5070355"/>
            <a:ext cx="24064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EXIT_CODE</a:t>
            </a:r>
          </a:p>
        </p:txBody>
      </p:sp>
    </p:spTree>
    <p:extLst>
      <p:ext uri="{BB962C8B-B14F-4D97-AF65-F5344CB8AC3E}">
        <p14:creationId xmlns:p14="http://schemas.microsoft.com/office/powerpoint/2010/main" val="139639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Are the following legal or illegal in Python?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310185" y="2909106"/>
            <a:ext cx="14189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1spam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40088" y="2909106"/>
            <a:ext cx="19578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No – Illegal!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10185" y="3629522"/>
            <a:ext cx="16658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raise1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40088" y="3650041"/>
            <a:ext cx="18249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8000"/>
                </a:solidFill>
              </a:rPr>
              <a:t>Yes – legal!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10185" y="4349938"/>
            <a:ext cx="3393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Spam_and_Eggs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40088" y="4390976"/>
            <a:ext cx="18249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8000"/>
                </a:solidFill>
              </a:rPr>
              <a:t>Yes – legal!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10185" y="5070355"/>
            <a:ext cx="24064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EXIT_CODE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140088" y="5131910"/>
            <a:ext cx="18249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8000"/>
                </a:solidFill>
              </a:rPr>
              <a:t>Yes – legal!</a:t>
            </a:r>
          </a:p>
        </p:txBody>
      </p:sp>
    </p:spTree>
    <p:extLst>
      <p:ext uri="{BB962C8B-B14F-4D97-AF65-F5344CB8AC3E}">
        <p14:creationId xmlns:p14="http://schemas.microsoft.com/office/powerpoint/2010/main" val="559099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Are the following legal or illegal in Python?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310185" y="4349938"/>
            <a:ext cx="3393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Spam_and_Eggs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40088" y="4390976"/>
            <a:ext cx="18249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8000"/>
                </a:solidFill>
              </a:rPr>
              <a:t>Yes – legal!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140087" y="4914031"/>
            <a:ext cx="3421899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C000"/>
                </a:solidFill>
              </a:rPr>
              <a:t>But it doesn’t follow </a:t>
            </a:r>
            <a:br>
              <a:rPr lang="en-US" sz="2800" b="1" dirty="0">
                <a:solidFill>
                  <a:srgbClr val="FFC000"/>
                </a:solidFill>
              </a:rPr>
            </a:br>
            <a:r>
              <a:rPr lang="en-US" sz="2800" b="1" dirty="0">
                <a:solidFill>
                  <a:srgbClr val="FFC000"/>
                </a:solidFill>
              </a:rPr>
              <a:t>our coding standards!</a:t>
            </a:r>
          </a:p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spamAndEggs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/>
              <a:t>or</a:t>
            </a:r>
          </a:p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spam_and_eggs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553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Variables in Python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</a:t>
            </a:r>
            <a:r>
              <a:rPr lang="en-US" u="sng" dirty="0"/>
              <a:t>create</a:t>
            </a:r>
            <a:r>
              <a:rPr lang="en-US" dirty="0"/>
              <a:t> a variable as soon as you </a:t>
            </a:r>
            <a:r>
              <a:rPr lang="en-US" u="sng" dirty="0"/>
              <a:t>declare</a:t>
            </a:r>
            <a:r>
              <a:rPr lang="en-US" dirty="0"/>
              <a:t> it</a:t>
            </a:r>
          </a:p>
          <a:p>
            <a:r>
              <a:rPr lang="en-US" dirty="0"/>
              <a:t>You also need to </a:t>
            </a:r>
            <a:r>
              <a:rPr lang="en-US" u="sng" dirty="0"/>
              <a:t>initialize</a:t>
            </a:r>
            <a:r>
              <a:rPr lang="en-US" dirty="0"/>
              <a:t> it before using it</a:t>
            </a:r>
          </a:p>
          <a:p>
            <a:pPr lvl="1"/>
            <a:r>
              <a:rPr lang="en-US" dirty="0"/>
              <a:t>Use the assignment operator (equal sign)</a:t>
            </a:r>
          </a:p>
          <a:p>
            <a:pPr lvl="3"/>
            <a:endParaRPr lang="en-US" dirty="0"/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3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mascotUMBC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sz="32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"dog"</a:t>
            </a:r>
          </a:p>
          <a:p>
            <a:pPr marL="457200" lvl="1" indent="0">
              <a:buNone/>
            </a:pPr>
            <a:r>
              <a:rPr lang="en-US" sz="3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newStudents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1772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3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dogsAreGood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32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114802" y="3938381"/>
            <a:ext cx="275122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+mj-lt"/>
                <a:cs typeface="Courier New" panose="02070309020205020404" pitchFamily="49" charset="0"/>
              </a:rPr>
              <a:t>assignment operator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802608" y="4396375"/>
            <a:ext cx="548640" cy="54864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33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Expressions</a:t>
            </a:r>
          </a:p>
        </p:txBody>
      </p:sp>
    </p:spTree>
    <p:extLst>
      <p:ext uri="{BB962C8B-B14F-4D97-AF65-F5344CB8AC3E}">
        <p14:creationId xmlns:p14="http://schemas.microsoft.com/office/powerpoint/2010/main" val="189490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Expressions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Programs manipulate data</a:t>
            </a:r>
          </a:p>
          <a:p>
            <a:pPr lvl="1"/>
            <a:r>
              <a:rPr lang="en-US" sz="3200" dirty="0"/>
              <a:t>Allows us to do interesting things</a:t>
            </a:r>
          </a:p>
          <a:p>
            <a:endParaRPr lang="en-US" dirty="0"/>
          </a:p>
          <a:p>
            <a:r>
              <a:rPr lang="en-US" dirty="0"/>
              <a:t>Expressions calculate new data values</a:t>
            </a:r>
          </a:p>
          <a:p>
            <a:endParaRPr lang="en-US" dirty="0"/>
          </a:p>
          <a:p>
            <a:r>
              <a:rPr lang="en-US" dirty="0"/>
              <a:t>Use assignment operator to set new value</a:t>
            </a:r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3577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Expressions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numCandy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= 4</a:t>
            </a: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priceCandy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0.58</a:t>
            </a: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totalCost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numCandy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priceCandy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273227" y="2651144"/>
            <a:ext cx="275122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+mj-lt"/>
                <a:cs typeface="Courier New" panose="02070309020205020404" pitchFamily="49" charset="0"/>
              </a:rPr>
              <a:t>assignment operator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3189641" y="3132960"/>
            <a:ext cx="540164" cy="461449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101143" y="2050979"/>
            <a:ext cx="145582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+mj-lt"/>
                <a:cs typeface="Courier New" panose="02070309020205020404" pitchFamily="49" charset="0"/>
              </a:rPr>
              <a:t>variable being set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59755" y="3249016"/>
            <a:ext cx="227734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+mj-lt"/>
                <a:cs typeface="Courier New" panose="02070309020205020404" pitchFamily="49" charset="0"/>
              </a:rPr>
              <a:t>value (a “literal”)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4046706" y="3363576"/>
            <a:ext cx="1764554" cy="125582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Left Brace 8"/>
          <p:cNvSpPr/>
          <p:nvPr/>
        </p:nvSpPr>
        <p:spPr>
          <a:xfrm rot="5400000">
            <a:off x="1617814" y="2203134"/>
            <a:ext cx="422481" cy="1732037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807872" y="4983410"/>
            <a:ext cx="150732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+mj-lt"/>
                <a:cs typeface="Courier New" panose="02070309020205020404" pitchFamily="49" charset="0"/>
              </a:rPr>
              <a:t>expression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6" name="Left Brace 15"/>
          <p:cNvSpPr/>
          <p:nvPr/>
        </p:nvSpPr>
        <p:spPr>
          <a:xfrm rot="16200000">
            <a:off x="5772476" y="2467453"/>
            <a:ext cx="422481" cy="4621365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1117" y="4633879"/>
            <a:ext cx="3054328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064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 animBg="1"/>
      <p:bldP spid="11" grpId="0" animBg="1"/>
      <p:bldP spid="9" grpId="0" animBg="1"/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Syllabus</a:t>
            </a:r>
          </a:p>
          <a:p>
            <a:pPr lvl="1"/>
            <a:r>
              <a:rPr lang="en-US" dirty="0"/>
              <a:t>Grading scheme</a:t>
            </a:r>
          </a:p>
          <a:p>
            <a:pPr lvl="1"/>
            <a:r>
              <a:rPr lang="en-US" dirty="0"/>
              <a:t>Academic Integrity Policy</a:t>
            </a:r>
          </a:p>
          <a:p>
            <a:pPr lvl="2"/>
            <a:r>
              <a:rPr lang="en-US" dirty="0"/>
              <a:t>(Collaboration Policy)</a:t>
            </a:r>
          </a:p>
          <a:p>
            <a:r>
              <a:rPr lang="en-US" dirty="0"/>
              <a:t>Getting Help</a:t>
            </a:r>
          </a:p>
          <a:p>
            <a:pPr lvl="1"/>
            <a:r>
              <a:rPr lang="en-US" dirty="0"/>
              <a:t>Office hours</a:t>
            </a:r>
          </a:p>
          <a:p>
            <a:r>
              <a:rPr lang="en-US" sz="3200" dirty="0"/>
              <a:t>Programming Mindset</a:t>
            </a:r>
          </a:p>
          <a:p>
            <a:pPr lvl="1"/>
            <a:r>
              <a:rPr lang="en-US" sz="2800" dirty="0"/>
              <a:t>“Failure” (isn’t really failure)</a:t>
            </a:r>
          </a:p>
          <a:p>
            <a:pPr lvl="1"/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373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Mistake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Many new programmers mix up the left and right hand sides of the assignment operator</a:t>
            </a:r>
          </a:p>
          <a:p>
            <a:pPr lvl="1"/>
            <a:r>
              <a:rPr lang="en-US" dirty="0"/>
              <a:t>Variable being set must be on the </a:t>
            </a:r>
            <a:r>
              <a:rPr lang="en-US" b="1" i="1" dirty="0"/>
              <a:t>left</a:t>
            </a:r>
          </a:p>
          <a:p>
            <a:pPr lvl="1"/>
            <a:r>
              <a:rPr lang="en-US" dirty="0"/>
              <a:t>Expression is on the </a:t>
            </a:r>
            <a:r>
              <a:rPr lang="en-US" b="1" i="1" dirty="0"/>
              <a:t>right</a:t>
            </a:r>
          </a:p>
          <a:p>
            <a:pPr lvl="1"/>
            <a:r>
              <a:rPr lang="en-US" dirty="0"/>
              <a:t>Evaluate the expression </a:t>
            </a:r>
            <a:r>
              <a:rPr lang="en-US" u="sng" dirty="0"/>
              <a:t>first</a:t>
            </a:r>
            <a:r>
              <a:rPr lang="en-US" dirty="0"/>
              <a:t>, then assign the value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993570" y="4822140"/>
            <a:ext cx="46217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numCandy</a:t>
            </a:r>
            <a: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4 + 1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93570" y="5716893"/>
            <a:ext cx="46217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4 + 1 = </a:t>
            </a:r>
            <a:r>
              <a:rPr lang="en-US" sz="3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numCandy</a:t>
            </a: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08149" y="5224450"/>
            <a:ext cx="10347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0" dirty="0">
                <a:solidFill>
                  <a:srgbClr val="FF0000"/>
                </a:solidFill>
                <a:sym typeface="Wingdings"/>
              </a:rPr>
              <a:t></a:t>
            </a:r>
            <a:endParaRPr lang="en-US" sz="100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08149" y="4329697"/>
            <a:ext cx="10347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0" dirty="0">
                <a:solidFill>
                  <a:srgbClr val="008000"/>
                </a:solidFill>
                <a:sym typeface="Wingdings"/>
              </a:rPr>
              <a:t></a:t>
            </a:r>
            <a:endParaRPr lang="en-US" sz="100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310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Variable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many different kinds of variables!</a:t>
            </a:r>
          </a:p>
          <a:p>
            <a:pPr lvl="1"/>
            <a:r>
              <a:rPr lang="en-US" sz="3200" dirty="0"/>
              <a:t>Numbers</a:t>
            </a:r>
            <a:endParaRPr lang="en-US" dirty="0"/>
          </a:p>
          <a:p>
            <a:pPr lvl="2"/>
            <a:r>
              <a:rPr lang="en-US" sz="3200" dirty="0"/>
              <a:t>Whole numbers	(Integers)</a:t>
            </a:r>
          </a:p>
          <a:p>
            <a:pPr lvl="2"/>
            <a:r>
              <a:rPr lang="en-US" sz="3200" dirty="0"/>
              <a:t>Decimals				(Floats)</a:t>
            </a:r>
          </a:p>
          <a:p>
            <a:pPr lvl="1"/>
            <a:r>
              <a:rPr lang="en-US" sz="3200" dirty="0"/>
              <a:t>Booleans (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3200" dirty="0"/>
              <a:t> and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sz="3200" dirty="0"/>
              <a:t>)</a:t>
            </a:r>
          </a:p>
          <a:p>
            <a:pPr lvl="1"/>
            <a:r>
              <a:rPr lang="en-US" sz="3200" dirty="0"/>
              <a:t>Strings (collections of characters)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7002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Variables Types: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2742" y="1969364"/>
            <a:ext cx="8578517" cy="4156799"/>
          </a:xfrm>
        </p:spPr>
        <p:txBody>
          <a:bodyPr/>
          <a:lstStyle/>
          <a:p>
            <a:pPr marL="400050" lvl="1" indent="0">
              <a:spcBef>
                <a:spcPts val="0"/>
              </a:spcBef>
              <a:buNone/>
            </a:pPr>
            <a:r>
              <a:rPr lang="en-US" sz="3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aString</a:t>
            </a:r>
            <a: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= </a:t>
            </a:r>
            <a:r>
              <a:rPr lang="en-US" sz="3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 class"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float_1   = 1.12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3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myBool</a:t>
            </a:r>
            <a: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= </a:t>
            </a:r>
            <a:r>
              <a:rPr lang="en-US" sz="3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3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anInteger</a:t>
            </a:r>
            <a: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7</a:t>
            </a:r>
          </a:p>
          <a:p>
            <a:pPr marL="400050" lvl="1" indent="0">
              <a:spcBef>
                <a:spcPts val="0"/>
              </a:spcBef>
              <a:buNone/>
            </a:pP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3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dogName</a:t>
            </a:r>
            <a: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= </a:t>
            </a:r>
            <a:r>
              <a:rPr lang="en-US" sz="3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"Ms. </a:t>
            </a:r>
            <a:r>
              <a:rPr lang="en-US" sz="3600" b="1" dirty="0" err="1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Wuffington</a:t>
            </a:r>
            <a:r>
              <a:rPr lang="en-US" sz="3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3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classCode</a:t>
            </a:r>
            <a: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201</a:t>
            </a:r>
          </a:p>
          <a:p>
            <a:pPr marL="457200" lvl="1" indent="0">
              <a:buNone/>
            </a:pPr>
            <a:endParaRPr lang="en-US" sz="3600" dirty="0"/>
          </a:p>
          <a:p>
            <a:endParaRPr lang="en-US" sz="4000" dirty="0"/>
          </a:p>
          <a:p>
            <a:endParaRPr lang="en-US" sz="4000" dirty="0"/>
          </a:p>
          <a:p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0172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Variable Usage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Variables are designed for storing information  </a:t>
            </a:r>
          </a:p>
          <a:p>
            <a:pPr lvl="3"/>
            <a:endParaRPr lang="en-US" dirty="0"/>
          </a:p>
          <a:p>
            <a:r>
              <a:rPr lang="en-US" dirty="0"/>
              <a:t>Any piece of information your program uses </a:t>
            </a:r>
            <a:br>
              <a:rPr lang="en-US" dirty="0"/>
            </a:br>
            <a:r>
              <a:rPr lang="en-US" dirty="0"/>
              <a:t>or records </a:t>
            </a:r>
            <a:r>
              <a:rPr lang="en-US" u="sng" dirty="0"/>
              <a:t>must</a:t>
            </a:r>
            <a:r>
              <a:rPr lang="en-US" dirty="0"/>
              <a:t> be stored in a variable</a:t>
            </a:r>
          </a:p>
          <a:p>
            <a:pPr lvl="3"/>
            <a:endParaRPr lang="en-US" dirty="0"/>
          </a:p>
          <a:p>
            <a:pPr lvl="1"/>
            <a:r>
              <a:rPr lang="en-US" dirty="0"/>
              <a:t>Python doesn’t have a “short term memory,” so everything needs to be written down for it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5844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Literals and Operators</a:t>
            </a:r>
          </a:p>
        </p:txBody>
      </p:sp>
    </p:spTree>
    <p:extLst>
      <p:ext uri="{BB962C8B-B14F-4D97-AF65-F5344CB8AC3E}">
        <p14:creationId xmlns:p14="http://schemas.microsoft.com/office/powerpoint/2010/main" val="193054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Literals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Literals in Python are values you use “literally”</a:t>
            </a:r>
          </a:p>
          <a:p>
            <a:pPr lvl="1"/>
            <a:r>
              <a:rPr lang="en-US" dirty="0"/>
              <a:t>Can be assigned to a variable or not</a:t>
            </a:r>
          </a:p>
          <a:p>
            <a:pPr lvl="3"/>
            <a:endParaRPr lang="en-US" dirty="0"/>
          </a:p>
          <a:p>
            <a:r>
              <a:rPr lang="en-US" dirty="0"/>
              <a:t>For example:</a:t>
            </a:r>
          </a:p>
          <a:p>
            <a:pPr lvl="1"/>
            <a:r>
              <a:rPr lang="en-US" dirty="0"/>
              <a:t>2 is an integer literal</a:t>
            </a:r>
          </a:p>
          <a:p>
            <a:pPr lvl="1"/>
            <a:r>
              <a:rPr lang="en-US" dirty="0"/>
              <a:t>“Hello” is a string literal</a:t>
            </a:r>
          </a:p>
          <a:p>
            <a:pPr lvl="1"/>
            <a:r>
              <a:rPr lang="en-US" dirty="0"/>
              <a:t>4.0 is a float literal</a:t>
            </a:r>
          </a:p>
          <a:p>
            <a:pPr lvl="1"/>
            <a:r>
              <a:rPr lang="en-US" dirty="0"/>
              <a:t>False is a Boolean literal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8906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Literals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expression below assigns the string </a:t>
            </a:r>
            <a:br>
              <a:rPr lang="en-US" dirty="0"/>
            </a:br>
            <a:r>
              <a:rPr lang="en-US" dirty="0"/>
              <a:t>literal “CMSC” to a variable called major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major = 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"CMSC"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/>
              <a:t>The expression below prints the integer </a:t>
            </a:r>
            <a:br>
              <a:rPr lang="en-US" dirty="0"/>
            </a:br>
            <a:r>
              <a:rPr lang="en-US" dirty="0"/>
              <a:t>literal 50 without assigning it to a variable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(50)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634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Operators are special symbols that allow Python to perform different operations</a:t>
            </a:r>
          </a:p>
          <a:p>
            <a:pPr lvl="3"/>
            <a:endParaRPr lang="en-US" dirty="0"/>
          </a:p>
          <a:p>
            <a:r>
              <a:rPr lang="en-US" dirty="0"/>
              <a:t>There are many types of operators</a:t>
            </a:r>
          </a:p>
          <a:p>
            <a:pPr lvl="1"/>
            <a:r>
              <a:rPr lang="en-US" dirty="0"/>
              <a:t>Mathematical</a:t>
            </a:r>
          </a:p>
          <a:p>
            <a:pPr lvl="1"/>
            <a:r>
              <a:rPr lang="en-US" dirty="0"/>
              <a:t>Comparison</a:t>
            </a:r>
          </a:p>
          <a:p>
            <a:pPr lvl="1"/>
            <a:r>
              <a:rPr lang="en-US" dirty="0"/>
              <a:t>Assignment</a:t>
            </a:r>
          </a:p>
          <a:p>
            <a:pPr lvl="1"/>
            <a:r>
              <a:rPr lang="en-US" dirty="0"/>
              <a:t>Logical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7276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Operator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won’t cover all the types in detail today, </a:t>
            </a:r>
            <a:br>
              <a:rPr lang="en-US" dirty="0"/>
            </a:br>
            <a:r>
              <a:rPr lang="en-US" dirty="0"/>
              <a:t>but here are some simple examples</a:t>
            </a:r>
          </a:p>
          <a:p>
            <a:pPr lvl="3"/>
            <a:endParaRPr lang="en-US" sz="1100" dirty="0"/>
          </a:p>
          <a:p>
            <a:r>
              <a:rPr lang="en-US" dirty="0"/>
              <a:t>Mathematical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+     -     *     /     %</a:t>
            </a:r>
          </a:p>
          <a:p>
            <a:r>
              <a:rPr lang="en-US" dirty="0"/>
              <a:t>Comparison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     &lt;=    !=    &gt;=    ==</a:t>
            </a:r>
          </a:p>
          <a:p>
            <a:r>
              <a:rPr lang="en-US" dirty="0"/>
              <a:t>Assignment	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    +=    *=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003081" y="5476077"/>
            <a:ext cx="249046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we’ll cover the “weird” ones later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300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 Exercises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Print the value of the variable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myDog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/>
              <a:t>Remember to assign a value to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myDog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first!</a:t>
            </a:r>
          </a:p>
          <a:p>
            <a:pPr lvl="3"/>
            <a:endParaRPr lang="en" dirty="0"/>
          </a:p>
          <a:p>
            <a:r>
              <a:rPr lang="en-US" dirty="0"/>
              <a:t>Set a value for a variable called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bill</a:t>
            </a:r>
            <a:r>
              <a:rPr lang="en-US" dirty="0"/>
              <a:t>, and calculate and print the 15% tip for that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bill</a:t>
            </a:r>
          </a:p>
          <a:p>
            <a:pPr lvl="3"/>
            <a:endParaRPr lang="en" dirty="0"/>
          </a:p>
          <a:p>
            <a:r>
              <a:rPr lang="en-US" dirty="0"/>
              <a:t>Create your own expression using at least two variables, and print out the result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051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279813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Input and Output</a:t>
            </a:r>
          </a:p>
        </p:txBody>
      </p:sp>
    </p:spTree>
    <p:extLst>
      <p:ext uri="{BB962C8B-B14F-4D97-AF65-F5344CB8AC3E}">
        <p14:creationId xmlns:p14="http://schemas.microsoft.com/office/powerpoint/2010/main" val="259693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Output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Output is text that is printed to the screen</a:t>
            </a:r>
          </a:p>
          <a:p>
            <a:pPr lvl="1"/>
            <a:r>
              <a:rPr lang="en-US" sz="3200" dirty="0"/>
              <a:t>So the user can see it</a:t>
            </a:r>
          </a:p>
          <a:p>
            <a:endParaRPr lang="en-US" dirty="0"/>
          </a:p>
          <a:p>
            <a:r>
              <a:rPr lang="en-US" dirty="0"/>
              <a:t>The command for this 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print</a:t>
            </a:r>
            <a:endParaRPr lang="en-US" dirty="0"/>
          </a:p>
          <a:p>
            <a:pPr lvl="1"/>
            <a:r>
              <a:rPr lang="en-US" dirty="0"/>
              <a:t>Use the keyword 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dirty="0"/>
              <a:t>” and put what you </a:t>
            </a:r>
            <a:br>
              <a:rPr lang="en-US" dirty="0"/>
            </a:br>
            <a:r>
              <a:rPr lang="en-US" dirty="0"/>
              <a:t>want to be displayed in parentheses after it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3789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Output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(3 + 4)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(3, 4,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"3 + 4"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3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+ 4)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"The answer is"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3 + 4)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3 4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 + 4 7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 answer is 7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266809" y="3818531"/>
            <a:ext cx="2920183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What does this output to the screen?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087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Output Exercise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will the following code snippet print?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 = a * 5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 = 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result is:"</a:t>
            </a: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(c, b)</a:t>
            </a:r>
          </a:p>
          <a:p>
            <a:pPr marL="0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Your result is: 50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570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Output Exercise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will the following code snippet print?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 = a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3</a:t>
            </a: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(b)</a:t>
            </a:r>
          </a:p>
          <a:p>
            <a:pPr marL="0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3756740" y="3573379"/>
            <a:ext cx="4340513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+mj-lt"/>
                <a:cs typeface="Courier New" panose="02070309020205020404" pitchFamily="49" charset="0"/>
              </a:rPr>
              <a:t>There are a few possible options for what this could do!  Any guesses?</a:t>
            </a:r>
          </a:p>
        </p:txBody>
      </p:sp>
    </p:spTree>
    <p:extLst>
      <p:ext uri="{BB962C8B-B14F-4D97-AF65-F5344CB8AC3E}">
        <p14:creationId xmlns:p14="http://schemas.microsoft.com/office/powerpoint/2010/main" val="3617487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4"/>
          <a:stretch/>
        </p:blipFill>
        <p:spPr>
          <a:xfrm rot="10800000">
            <a:off x="5688882" y="3836709"/>
            <a:ext cx="3455118" cy="27327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Output Exercise 2 Explanation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does it print out 10?</a:t>
            </a:r>
          </a:p>
          <a:p>
            <a:pPr lvl="3"/>
            <a:endParaRPr lang="en-US" dirty="0"/>
          </a:p>
          <a:p>
            <a:r>
              <a:rPr lang="en-US" dirty="0"/>
              <a:t>When you set one variable equal to another, they </a:t>
            </a:r>
            <a:r>
              <a:rPr lang="en-US" u="sng" dirty="0"/>
              <a:t>don’t</a:t>
            </a:r>
            <a:r>
              <a:rPr lang="en-US" dirty="0"/>
              <a:t> become linked!</a:t>
            </a:r>
          </a:p>
          <a:p>
            <a:pPr lvl="1"/>
            <a:r>
              <a:rPr lang="en-US" sz="3000" dirty="0"/>
              <a:t>They are separate </a:t>
            </a:r>
            <a:r>
              <a:rPr lang="en-US" sz="3000" u="sng" dirty="0"/>
              <a:t>copies</a:t>
            </a:r>
            <a:r>
              <a:rPr lang="en-US" sz="3000" dirty="0"/>
              <a:t> of a value</a:t>
            </a:r>
          </a:p>
          <a:p>
            <a:pPr lvl="3"/>
            <a:endParaRPr lang="en-US" dirty="0"/>
          </a:p>
          <a:p>
            <a:r>
              <a:rPr lang="en-US" dirty="0"/>
              <a:t>After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dirty="0"/>
              <a:t> is set to 10, it no longer </a:t>
            </a:r>
            <a:br>
              <a:rPr lang="en-US" dirty="0"/>
            </a:br>
            <a:r>
              <a:rPr lang="en-US" dirty="0"/>
              <a:t>has anything else to do with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1417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Output Exercise 2 Explanation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705854" y="1803207"/>
            <a:ext cx="4864768" cy="211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b = a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3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print(b)</a:t>
            </a:r>
          </a:p>
        </p:txBody>
      </p:sp>
      <p:sp>
        <p:nvSpPr>
          <p:cNvPr id="14" name="Left Arrow 13"/>
          <p:cNvSpPr/>
          <p:nvPr/>
        </p:nvSpPr>
        <p:spPr>
          <a:xfrm rot="10800000">
            <a:off x="104275" y="1943002"/>
            <a:ext cx="601579" cy="360947"/>
          </a:xfrm>
          <a:prstGeom prst="leftArrow">
            <a:avLst/>
          </a:prstGeom>
          <a:solidFill>
            <a:srgbClr val="0070C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502662" y="4436229"/>
            <a:ext cx="2162361" cy="1671741"/>
            <a:chOff x="502662" y="4436229"/>
            <a:chExt cx="2162361" cy="167174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662" y="4436229"/>
              <a:ext cx="2162361" cy="1671741"/>
            </a:xfrm>
            <a:prstGeom prst="rect">
              <a:avLst/>
            </a:prstGeom>
          </p:spPr>
        </p:pic>
        <p:sp>
          <p:nvSpPr>
            <p:cNvPr id="13" name="Folded Corner 12"/>
            <p:cNvSpPr/>
            <p:nvPr/>
          </p:nvSpPr>
          <p:spPr>
            <a:xfrm rot="10800000" flipH="1">
              <a:off x="1186186" y="4559836"/>
              <a:ext cx="826851" cy="1050587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662" y="4768133"/>
              <a:ext cx="2071506" cy="1335576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>
            <a:xfrm>
              <a:off x="1519615" y="5105702"/>
              <a:ext cx="526105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1" cap="none" spc="0" dirty="0">
                  <a:ln w="2222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a</a:t>
              </a:r>
            </a:p>
          </p:txBody>
        </p:sp>
      </p:grpSp>
      <p:sp>
        <p:nvSpPr>
          <p:cNvPr id="15" name="Rectangle 14"/>
          <p:cNvSpPr/>
          <p:nvPr/>
        </p:nvSpPr>
        <p:spPr>
          <a:xfrm>
            <a:off x="1112332" y="4631682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306725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Output Exercise 2 Explanation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705854" y="1803207"/>
            <a:ext cx="4864768" cy="211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b = a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3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print(b)</a:t>
            </a:r>
          </a:p>
        </p:txBody>
      </p:sp>
      <p:sp>
        <p:nvSpPr>
          <p:cNvPr id="7" name="Left Arrow 6"/>
          <p:cNvSpPr/>
          <p:nvPr/>
        </p:nvSpPr>
        <p:spPr>
          <a:xfrm rot="10800000">
            <a:off x="104275" y="2367923"/>
            <a:ext cx="601579" cy="360947"/>
          </a:xfrm>
          <a:prstGeom prst="leftArrow">
            <a:avLst/>
          </a:prstGeom>
          <a:solidFill>
            <a:srgbClr val="0070C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c 23"/>
          <p:cNvSpPr/>
          <p:nvPr/>
        </p:nvSpPr>
        <p:spPr>
          <a:xfrm rot="16200000" flipH="1" flipV="1">
            <a:off x="2200708" y="3504373"/>
            <a:ext cx="1618525" cy="2244572"/>
          </a:xfrm>
          <a:prstGeom prst="arc">
            <a:avLst>
              <a:gd name="adj1" fmla="val 6232040"/>
              <a:gd name="adj2" fmla="val 15363412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62" y="4436229"/>
            <a:ext cx="2162361" cy="1671741"/>
          </a:xfrm>
          <a:prstGeom prst="rect">
            <a:avLst/>
          </a:prstGeom>
        </p:spPr>
      </p:pic>
      <p:sp>
        <p:nvSpPr>
          <p:cNvPr id="41" name="Folded Corner 40"/>
          <p:cNvSpPr/>
          <p:nvPr/>
        </p:nvSpPr>
        <p:spPr>
          <a:xfrm rot="10800000" flipH="1">
            <a:off x="1186186" y="4559836"/>
            <a:ext cx="826851" cy="1050587"/>
          </a:xfrm>
          <a:prstGeom prst="foldedCorner">
            <a:avLst>
              <a:gd name="adj" fmla="val 2725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Rectangle 41"/>
          <p:cNvSpPr/>
          <p:nvPr/>
        </p:nvSpPr>
        <p:spPr>
          <a:xfrm>
            <a:off x="1112332" y="4631682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10</a:t>
            </a: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62" y="4768133"/>
            <a:ext cx="2071506" cy="1335576"/>
          </a:xfrm>
          <a:prstGeom prst="rect">
            <a:avLst/>
          </a:prstGeom>
        </p:spPr>
      </p:pic>
      <p:sp>
        <p:nvSpPr>
          <p:cNvPr id="44" name="Rectangle 43"/>
          <p:cNvSpPr/>
          <p:nvPr/>
        </p:nvSpPr>
        <p:spPr>
          <a:xfrm>
            <a:off x="1519615" y="5105702"/>
            <a:ext cx="5261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a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3186296" y="4449977"/>
            <a:ext cx="2162361" cy="1671741"/>
            <a:chOff x="3186296" y="4449977"/>
            <a:chExt cx="2162361" cy="1671741"/>
          </a:xfrm>
        </p:grpSpPr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86296" y="4449977"/>
              <a:ext cx="2162361" cy="1671741"/>
            </a:xfrm>
            <a:prstGeom prst="rect">
              <a:avLst/>
            </a:prstGeom>
          </p:spPr>
        </p:pic>
        <p:sp>
          <p:nvSpPr>
            <p:cNvPr id="46" name="Folded Corner 45"/>
            <p:cNvSpPr/>
            <p:nvPr/>
          </p:nvSpPr>
          <p:spPr>
            <a:xfrm rot="10800000" flipH="1">
              <a:off x="3869820" y="4573584"/>
              <a:ext cx="826851" cy="1050587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86296" y="4781881"/>
              <a:ext cx="2071506" cy="1335576"/>
            </a:xfrm>
            <a:prstGeom prst="rect">
              <a:avLst/>
            </a:prstGeom>
          </p:spPr>
        </p:pic>
        <p:sp>
          <p:nvSpPr>
            <p:cNvPr id="49" name="Rectangle 48"/>
            <p:cNvSpPr/>
            <p:nvPr/>
          </p:nvSpPr>
          <p:spPr>
            <a:xfrm>
              <a:off x="4250887" y="5189967"/>
              <a:ext cx="556564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 b="1" cap="none" spc="0" dirty="0">
                  <a:ln w="22225">
                    <a:solidFill>
                      <a:schemeClr val="tx1"/>
                    </a:solidFill>
                    <a:prstDash val="solid"/>
                  </a:ln>
                  <a:solidFill>
                    <a:srgbClr val="FFC000"/>
                  </a:solidFill>
                  <a:effectLst/>
                </a:rPr>
                <a:t>b</a:t>
              </a:r>
            </a:p>
          </p:txBody>
        </p:sp>
      </p:grpSp>
      <p:sp>
        <p:nvSpPr>
          <p:cNvPr id="47" name="Rectangle 46"/>
          <p:cNvSpPr/>
          <p:nvPr/>
        </p:nvSpPr>
        <p:spPr>
          <a:xfrm>
            <a:off x="3795966" y="4645430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719557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4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Output Exercise 2 Explanation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705854" y="1803207"/>
            <a:ext cx="4864768" cy="211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b = a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3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print(b)</a:t>
            </a:r>
          </a:p>
        </p:txBody>
      </p:sp>
      <p:sp>
        <p:nvSpPr>
          <p:cNvPr id="7" name="Left Arrow 6"/>
          <p:cNvSpPr/>
          <p:nvPr/>
        </p:nvSpPr>
        <p:spPr>
          <a:xfrm rot="10800000">
            <a:off x="104273" y="2898843"/>
            <a:ext cx="601579" cy="360947"/>
          </a:xfrm>
          <a:prstGeom prst="leftArrow">
            <a:avLst/>
          </a:prstGeom>
          <a:solidFill>
            <a:srgbClr val="0070C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62" y="4436229"/>
            <a:ext cx="2162361" cy="1671741"/>
          </a:xfrm>
          <a:prstGeom prst="rect">
            <a:avLst/>
          </a:prstGeom>
        </p:spPr>
      </p:pic>
      <p:sp>
        <p:nvSpPr>
          <p:cNvPr id="15" name="Folded Corner 14"/>
          <p:cNvSpPr/>
          <p:nvPr/>
        </p:nvSpPr>
        <p:spPr>
          <a:xfrm rot="10800000" flipH="1">
            <a:off x="1186332" y="4559836"/>
            <a:ext cx="826851" cy="1050587"/>
          </a:xfrm>
          <a:prstGeom prst="foldedCorner">
            <a:avLst>
              <a:gd name="adj" fmla="val 2725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112478" y="4631682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6" name="Rectangle 5"/>
          <p:cNvSpPr/>
          <p:nvPr/>
        </p:nvSpPr>
        <p:spPr>
          <a:xfrm rot="18213462" flipH="1">
            <a:off x="1570334" y="4648111"/>
            <a:ext cx="108262" cy="710119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1112332" y="4559836"/>
            <a:ext cx="974558" cy="1050587"/>
            <a:chOff x="1112332" y="4559836"/>
            <a:chExt cx="974558" cy="1050587"/>
          </a:xfrm>
        </p:grpSpPr>
        <p:sp>
          <p:nvSpPr>
            <p:cNvPr id="25" name="Folded Corner 24"/>
            <p:cNvSpPr/>
            <p:nvPr/>
          </p:nvSpPr>
          <p:spPr>
            <a:xfrm rot="10800000" flipH="1">
              <a:off x="1186186" y="4559836"/>
              <a:ext cx="826851" cy="1050587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1112332" y="4631682"/>
              <a:ext cx="974558" cy="729748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</a:rPr>
                <a:t>3</a:t>
              </a:r>
            </a:p>
          </p:txBody>
        </p:sp>
      </p:grpSp>
      <p:pic>
        <p:nvPicPr>
          <p:cNvPr id="27" name="Picture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62" y="4768133"/>
            <a:ext cx="2071506" cy="1335576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1519615" y="5105702"/>
            <a:ext cx="5261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a</a:t>
            </a: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296" y="4449977"/>
            <a:ext cx="2162361" cy="1671741"/>
          </a:xfrm>
          <a:prstGeom prst="rect">
            <a:avLst/>
          </a:prstGeom>
        </p:spPr>
      </p:pic>
      <p:sp>
        <p:nvSpPr>
          <p:cNvPr id="34" name="Folded Corner 33"/>
          <p:cNvSpPr/>
          <p:nvPr/>
        </p:nvSpPr>
        <p:spPr>
          <a:xfrm rot="10800000" flipH="1">
            <a:off x="3869820" y="4573584"/>
            <a:ext cx="826851" cy="1050587"/>
          </a:xfrm>
          <a:prstGeom prst="foldedCorner">
            <a:avLst>
              <a:gd name="adj" fmla="val 2725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3795966" y="4645430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10</a:t>
            </a: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296" y="4781881"/>
            <a:ext cx="2071506" cy="1335576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4250887" y="5189967"/>
            <a:ext cx="5565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279660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Output Exercise 2 Explanation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705854" y="1803207"/>
            <a:ext cx="4864768" cy="211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b = a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3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print(b)</a:t>
            </a:r>
          </a:p>
        </p:txBody>
      </p:sp>
      <p:sp>
        <p:nvSpPr>
          <p:cNvPr id="7" name="Left Arrow 6"/>
          <p:cNvSpPr/>
          <p:nvPr/>
        </p:nvSpPr>
        <p:spPr>
          <a:xfrm rot="10800000">
            <a:off x="104273" y="3416200"/>
            <a:ext cx="601579" cy="360947"/>
          </a:xfrm>
          <a:prstGeom prst="leftArrow">
            <a:avLst/>
          </a:prstGeom>
          <a:solidFill>
            <a:srgbClr val="0070C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986899" y="3657230"/>
            <a:ext cx="2831993" cy="76944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+mj-lt"/>
                <a:cs typeface="Courier New" panose="02070309020205020404" pitchFamily="49" charset="0"/>
              </a:rPr>
              <a:t>output: </a:t>
            </a:r>
            <a:r>
              <a:rPr lang="en-US" sz="4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836976" y="3684222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8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</a:p>
        </p:txBody>
      </p:sp>
      <p:sp>
        <p:nvSpPr>
          <p:cNvPr id="26" name="Arc 25"/>
          <p:cNvSpPr/>
          <p:nvPr/>
        </p:nvSpPr>
        <p:spPr>
          <a:xfrm rot="16200000" flipH="1" flipV="1">
            <a:off x="4669050" y="2400577"/>
            <a:ext cx="3424715" cy="3832422"/>
          </a:xfrm>
          <a:prstGeom prst="arc">
            <a:avLst>
              <a:gd name="adj1" fmla="val 5364968"/>
              <a:gd name="adj2" fmla="val 14531030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62" y="4436229"/>
            <a:ext cx="2162361" cy="1671741"/>
          </a:xfrm>
          <a:prstGeom prst="rect">
            <a:avLst/>
          </a:prstGeom>
        </p:spPr>
      </p:pic>
      <p:sp>
        <p:nvSpPr>
          <p:cNvPr id="29" name="Folded Corner 28"/>
          <p:cNvSpPr/>
          <p:nvPr/>
        </p:nvSpPr>
        <p:spPr>
          <a:xfrm rot="10800000" flipH="1">
            <a:off x="1186186" y="4559836"/>
            <a:ext cx="826851" cy="1050587"/>
          </a:xfrm>
          <a:prstGeom prst="foldedCorner">
            <a:avLst>
              <a:gd name="adj" fmla="val 2725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1112332" y="4631682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3</a:t>
            </a: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62" y="4768133"/>
            <a:ext cx="2071506" cy="1335576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1519615" y="5105702"/>
            <a:ext cx="5261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a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296" y="4449977"/>
            <a:ext cx="2162361" cy="1671741"/>
          </a:xfrm>
          <a:prstGeom prst="rect">
            <a:avLst/>
          </a:prstGeom>
        </p:spPr>
      </p:pic>
      <p:sp>
        <p:nvSpPr>
          <p:cNvPr id="34" name="Folded Corner 33"/>
          <p:cNvSpPr/>
          <p:nvPr/>
        </p:nvSpPr>
        <p:spPr>
          <a:xfrm rot="10800000" flipH="1">
            <a:off x="3869820" y="4573584"/>
            <a:ext cx="826851" cy="1050587"/>
          </a:xfrm>
          <a:prstGeom prst="foldedCorner">
            <a:avLst>
              <a:gd name="adj" fmla="val 2725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3795966" y="4645430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10</a:t>
            </a: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296" y="4781881"/>
            <a:ext cx="2071506" cy="1335576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4250887" y="5189967"/>
            <a:ext cx="5565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382914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5" grpId="0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start learning Python</a:t>
            </a:r>
          </a:p>
          <a:p>
            <a:r>
              <a:rPr lang="en-US" dirty="0"/>
              <a:t>To learn about variables</a:t>
            </a:r>
          </a:p>
          <a:p>
            <a:pPr lvl="1"/>
            <a:r>
              <a:rPr lang="en-US" dirty="0"/>
              <a:t>How to use them</a:t>
            </a:r>
          </a:p>
          <a:p>
            <a:pPr lvl="1"/>
            <a:r>
              <a:rPr lang="en-US" dirty="0"/>
              <a:t>Different types</a:t>
            </a:r>
          </a:p>
          <a:p>
            <a:r>
              <a:rPr lang="en-US" dirty="0"/>
              <a:t>To learn how to use input and output</a:t>
            </a:r>
          </a:p>
          <a:p>
            <a:pPr lvl="1"/>
            <a:r>
              <a:rPr lang="en-US" dirty="0"/>
              <a:t>To do interesting things with our program</a:t>
            </a:r>
          </a:p>
          <a:p>
            <a:r>
              <a:rPr lang="en-US" dirty="0"/>
              <a:t>Written programs vs Python interpreter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6936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Input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82263" cy="4156799"/>
          </a:xfrm>
        </p:spPr>
        <p:txBody>
          <a:bodyPr/>
          <a:lstStyle/>
          <a:p>
            <a:r>
              <a:rPr lang="en-US" dirty="0"/>
              <a:t>Input is information we get from the user</a:t>
            </a:r>
          </a:p>
          <a:p>
            <a:pPr lvl="1"/>
            <a:r>
              <a:rPr lang="en-US" dirty="0"/>
              <a:t>We must tell them what we want first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userNum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number: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userNum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  <a:p>
            <a:r>
              <a:rPr lang="en-US" dirty="0"/>
              <a:t>The input and output will look like this: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Please enter a number: 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22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801523" y="5233241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22</a:t>
            </a:r>
            <a:endParaRPr lang="en-US" sz="2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832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Input Works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06327" cy="4156799"/>
          </a:xfrm>
        </p:spPr>
        <p:txBody>
          <a:bodyPr/>
          <a:lstStyle/>
          <a:p>
            <a:pPr marL="45720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userNum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number: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dirty="0"/>
              <a:t>Takes the text the user entered and stores it</a:t>
            </a:r>
          </a:p>
          <a:p>
            <a:pPr lvl="1"/>
            <a:r>
              <a:rPr lang="en-US" dirty="0"/>
              <a:t>In the variable named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userNum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  <a:p>
            <a:r>
              <a:rPr lang="en-US" dirty="0"/>
              <a:t>You can do this as many times as you like!</a:t>
            </a:r>
          </a:p>
          <a:p>
            <a:pPr marL="45720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userNum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another number: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userNum2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new number: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userAge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your age: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5832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Input as a String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Everything that is stored via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will come through in the form of a string</a:t>
            </a:r>
          </a:p>
          <a:p>
            <a:pPr lvl="3"/>
            <a:endParaRPr lang="en-US" dirty="0"/>
          </a:p>
          <a:p>
            <a:r>
              <a:rPr lang="en-US" dirty="0"/>
              <a:t>There is a difference between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"10"</a:t>
            </a:r>
            <a:r>
              <a:rPr lang="en-US" dirty="0"/>
              <a:t> and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"10" </a:t>
            </a:r>
            <a:r>
              <a:rPr lang="en-US" dirty="0"/>
              <a:t>is a string containing two characters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10  </a:t>
            </a:r>
            <a:r>
              <a:rPr lang="en-US" dirty="0"/>
              <a:t>is understood by Python as a number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1782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Converting from String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/>
              <a:t>To turn an input string into a number, </a:t>
            </a:r>
            <a:br>
              <a:rPr lang="en-US" dirty="0"/>
            </a:br>
            <a:r>
              <a:rPr lang="en-US" dirty="0"/>
              <a:t>you can do the following:</a:t>
            </a: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aNum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number: 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aNum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aNum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/>
          </a:p>
          <a:p>
            <a:r>
              <a:rPr lang="en-US" dirty="0"/>
              <a:t>“</a:t>
            </a:r>
            <a:r>
              <a:rPr lang="en-US" dirty="0" err="1"/>
              <a:t>int</a:t>
            </a:r>
            <a:r>
              <a:rPr lang="en-US" dirty="0"/>
              <a:t>” stands for “integer” (a whole number)</a:t>
            </a:r>
          </a:p>
          <a:p>
            <a:pPr lvl="1"/>
            <a:endParaRPr lang="en-US" dirty="0"/>
          </a:p>
          <a:p>
            <a:r>
              <a:rPr lang="en-US" dirty="0"/>
              <a:t>You can also do it in one line:</a:t>
            </a: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aNum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number: 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1791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Converting from String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85243" cy="4517689"/>
          </a:xfrm>
        </p:spPr>
        <p:txBody>
          <a:bodyPr/>
          <a:lstStyle/>
          <a:p>
            <a:r>
              <a:rPr lang="en-US" dirty="0"/>
              <a:t>We can cast to other data types as well</a:t>
            </a: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gpa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GPA: 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endParaRPr lang="en-US" dirty="0"/>
          </a:p>
          <a:p>
            <a:r>
              <a:rPr lang="en-US" dirty="0"/>
              <a:t>Do you think the string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"1,024" </a:t>
            </a:r>
            <a:r>
              <a:rPr lang="en-US" dirty="0"/>
              <a:t>will work </a:t>
            </a:r>
            <a:br>
              <a:rPr lang="en-US" dirty="0"/>
            </a:br>
            <a:r>
              <a:rPr lang="en-US" dirty="0"/>
              <a:t>if we try to cast it as an integer? Why?</a:t>
            </a:r>
          </a:p>
          <a:p>
            <a:r>
              <a:rPr lang="en-US" dirty="0"/>
              <a:t>It won’t work</a:t>
            </a:r>
          </a:p>
          <a:p>
            <a:pPr lvl="1"/>
            <a:r>
              <a:rPr lang="en-US" dirty="0"/>
              <a:t>The comma character isn’t a number</a:t>
            </a:r>
          </a:p>
          <a:p>
            <a:pPr lvl="3"/>
            <a:endParaRPr lang="en-US" dirty="0"/>
          </a:p>
          <a:p>
            <a:pPr marL="1371600" lvl="3" indent="0">
              <a:buNone/>
            </a:pPr>
            <a:endParaRPr lang="en-US" dirty="0"/>
          </a:p>
          <a:p>
            <a:pPr lvl="3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5657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45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Written Programs vs </a:t>
            </a:r>
            <a:br>
              <a:rPr lang="en-US" dirty="0"/>
            </a:br>
            <a:r>
              <a:rPr lang="en-US" dirty="0"/>
              <a:t>Python Interpreter</a:t>
            </a:r>
          </a:p>
        </p:txBody>
      </p:sp>
    </p:spTree>
    <p:extLst>
      <p:ext uri="{BB962C8B-B14F-4D97-AF65-F5344CB8AC3E}">
        <p14:creationId xmlns:p14="http://schemas.microsoft.com/office/powerpoint/2010/main" val="211701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Started Python Today!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 ways to use Python</a:t>
            </a:r>
          </a:p>
          <a:p>
            <a:endParaRPr lang="en-US" dirty="0"/>
          </a:p>
          <a:p>
            <a:pPr lvl="1"/>
            <a:r>
              <a:rPr lang="en-US" sz="3200" dirty="0"/>
              <a:t>You can write a program as a series of instructions in a file and then execute it</a:t>
            </a:r>
          </a:p>
          <a:p>
            <a:pPr lvl="1"/>
            <a:endParaRPr lang="en-US" sz="3200" dirty="0"/>
          </a:p>
          <a:p>
            <a:pPr lvl="1"/>
            <a:r>
              <a:rPr lang="en-US" sz="3200" dirty="0"/>
              <a:t>You can also test simple Python </a:t>
            </a:r>
            <a:br>
              <a:rPr lang="en-US" sz="3200" dirty="0"/>
            </a:br>
            <a:r>
              <a:rPr lang="en-US" sz="3200" dirty="0"/>
              <a:t>commands in the Python interpreter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46</a:t>
            </a:fld>
            <a:endParaRPr lang="en-US" altLang="en-US"/>
          </a:p>
        </p:txBody>
      </p:sp>
      <p:grpSp>
        <p:nvGrpSpPr>
          <p:cNvPr id="5" name="Group 4"/>
          <p:cNvGrpSpPr/>
          <p:nvPr/>
        </p:nvGrpSpPr>
        <p:grpSpPr>
          <a:xfrm>
            <a:off x="878306" y="2785241"/>
            <a:ext cx="7060384" cy="1388148"/>
            <a:chOff x="928048" y="2569703"/>
            <a:chExt cx="6673755" cy="1388148"/>
          </a:xfrm>
        </p:grpSpPr>
        <p:sp>
          <p:nvSpPr>
            <p:cNvPr id="6" name="Rounded Rectangle 5"/>
            <p:cNvSpPr/>
            <p:nvPr/>
          </p:nvSpPr>
          <p:spPr>
            <a:xfrm>
              <a:off x="928048" y="3029803"/>
              <a:ext cx="6673755" cy="928048"/>
            </a:xfrm>
            <a:prstGeom prst="roundRect">
              <a:avLst/>
            </a:prstGeom>
            <a:noFill/>
            <a:ln w="34925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518977" y="2569703"/>
              <a:ext cx="50828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dirty="0">
                  <a:solidFill>
                    <a:srgbClr val="0070C0"/>
                  </a:solidFill>
                </a:rPr>
                <a:t>We will write programs for assignments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924622" y="4454840"/>
            <a:ext cx="6447139" cy="1385063"/>
            <a:chOff x="928048" y="2572788"/>
            <a:chExt cx="7125634" cy="1385063"/>
          </a:xfrm>
        </p:grpSpPr>
        <p:sp>
          <p:nvSpPr>
            <p:cNvPr id="9" name="Rounded Rectangle 8"/>
            <p:cNvSpPr/>
            <p:nvPr/>
          </p:nvSpPr>
          <p:spPr>
            <a:xfrm>
              <a:off x="928048" y="3029803"/>
              <a:ext cx="7125634" cy="928048"/>
            </a:xfrm>
            <a:prstGeom prst="roundRect">
              <a:avLst/>
            </a:prstGeom>
            <a:noFill/>
            <a:ln w="34925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771098" y="2572788"/>
              <a:ext cx="60343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dirty="0">
                  <a:solidFill>
                    <a:srgbClr val="0070C0"/>
                  </a:solidFill>
                </a:rPr>
                <a:t>Use the interpreter to help you test things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94405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Written Programs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Create, write, and save a Python file (.</a:t>
            </a:r>
            <a:r>
              <a:rPr lang="en-US" dirty="0" err="1"/>
              <a:t>py</a:t>
            </a:r>
            <a:r>
              <a:rPr lang="en-US" dirty="0"/>
              <a:t>)</a:t>
            </a:r>
          </a:p>
          <a:p>
            <a:r>
              <a:rPr lang="en-US" dirty="0"/>
              <a:t>File is run via the command line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python3 myProgram.py</a:t>
            </a:r>
          </a:p>
          <a:p>
            <a:pPr lvl="3"/>
            <a:endParaRPr lang="en-US" dirty="0"/>
          </a:p>
          <a:p>
            <a:r>
              <a:rPr lang="en-US" dirty="0"/>
              <a:t>File must be complete to run correctly</a:t>
            </a:r>
          </a:p>
          <a:p>
            <a:r>
              <a:rPr lang="en-US" dirty="0"/>
              <a:t>Program cannot be edited on the fly</a:t>
            </a:r>
          </a:p>
          <a:p>
            <a:pPr lvl="1"/>
            <a:r>
              <a:rPr lang="en-US" dirty="0"/>
              <a:t>Must be exited, file re-opened, changes made, file saved and closed, and then re-run the program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0338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Python Interpreter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“interactive” interpreter evaluates each individual line of code as it’s typed in</a:t>
            </a:r>
          </a:p>
          <a:p>
            <a:r>
              <a:rPr lang="en-US" dirty="0"/>
              <a:t>Type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python3</a:t>
            </a:r>
            <a:r>
              <a:rPr lang="en-US" dirty="0" smtClean="0"/>
              <a:t>” </a:t>
            </a:r>
            <a:r>
              <a:rPr lang="en-US" dirty="0"/>
              <a:t>to launch the interpreter</a:t>
            </a:r>
          </a:p>
          <a:p>
            <a:pPr lvl="3"/>
            <a:endParaRPr lang="en-US" dirty="0"/>
          </a:p>
          <a:p>
            <a:pPr marL="2743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</a:p>
          <a:p>
            <a:pPr marL="2743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Hello</a:t>
            </a:r>
          </a:p>
          <a:p>
            <a:pPr marL="2743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</a:p>
          <a:p>
            <a:pPr marL="2743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11</a:t>
            </a:r>
          </a:p>
          <a:p>
            <a:pPr marL="2743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48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65100" y="4194568"/>
            <a:ext cx="283881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is where the user types their code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3189638" y="4013431"/>
            <a:ext cx="798702" cy="461449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09551" y="4577982"/>
            <a:ext cx="302329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lines without a “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” are Python’s response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416357" y="4759533"/>
            <a:ext cx="1339244" cy="23394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3411440" y="3988310"/>
            <a:ext cx="4361234" cy="194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itchFamily="34" charset="0"/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print("Hello")</a:t>
            </a:r>
          </a:p>
          <a:p>
            <a:pPr marL="0" lvl="1" indent="0">
              <a:buFont typeface="Arial" pitchFamily="34" charset="0"/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Font typeface="Arial" pitchFamily="34" charset="0"/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4 + 7</a:t>
            </a:r>
          </a:p>
        </p:txBody>
      </p:sp>
    </p:spTree>
    <p:extLst>
      <p:ext uri="{BB962C8B-B14F-4D97-AF65-F5344CB8AC3E}">
        <p14:creationId xmlns:p14="http://schemas.microsoft.com/office/powerpoint/2010/main" val="404462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For…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49</a:t>
            </a:fld>
            <a:endParaRPr lang="en-US" altLang="en-US" dirty="0"/>
          </a:p>
        </p:txBody>
      </p:sp>
      <p:sp>
        <p:nvSpPr>
          <p:cNvPr id="6" name="Rectangle 5"/>
          <p:cNvSpPr/>
          <p:nvPr/>
        </p:nvSpPr>
        <p:spPr>
          <a:xfrm>
            <a:off x="521142" y="2984638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63500" dir="2700000" algn="tl" rotWithShape="0">
                    <a:srgbClr val="FFC000"/>
                  </a:outerShdw>
                </a:effectLst>
              </a:rPr>
              <a:t>LIVECODING!!!</a:t>
            </a:r>
          </a:p>
        </p:txBody>
      </p:sp>
    </p:spTree>
    <p:extLst>
      <p:ext uri="{BB962C8B-B14F-4D97-AF65-F5344CB8AC3E}">
        <p14:creationId xmlns:p14="http://schemas.microsoft.com/office/powerpoint/2010/main" val="2740050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53" presetClass="exit" presetSubtype="32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53" presetClass="entr" presetSubtype="16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53" presetClass="exit" presetSubtype="32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53" presetClass="entr" presetSubtype="16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6" grpId="2"/>
      <p:bldP spid="6" grpId="3"/>
      <p:bldP spid="6" grpId="4"/>
      <p:bldP spid="6" grpId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Variables</a:t>
            </a:r>
          </a:p>
        </p:txBody>
      </p:sp>
    </p:spTree>
    <p:extLst>
      <p:ext uri="{BB962C8B-B14F-4D97-AF65-F5344CB8AC3E}">
        <p14:creationId xmlns:p14="http://schemas.microsoft.com/office/powerpoint/2010/main" val="392559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CTRL+X, CTRL+S</a:t>
            </a:r>
          </a:p>
          <a:p>
            <a:pPr lvl="1"/>
            <a:r>
              <a:rPr lang="en-US" dirty="0"/>
              <a:t>Saves the file and </a:t>
            </a:r>
            <a:r>
              <a:rPr lang="en-US" u="sng" dirty="0"/>
              <a:t>stays</a:t>
            </a:r>
            <a:r>
              <a:rPr lang="en-US" dirty="0"/>
              <a:t> in emacs</a:t>
            </a:r>
          </a:p>
          <a:p>
            <a:pPr lvl="1"/>
            <a:r>
              <a:rPr lang="en-US" dirty="0"/>
              <a:t>Allows you to keep editing the file</a:t>
            </a:r>
          </a:p>
          <a:p>
            <a:endParaRPr lang="en-US" dirty="0"/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CTRL+X, CTRL+C</a:t>
            </a:r>
          </a:p>
          <a:p>
            <a:pPr lvl="1"/>
            <a:r>
              <a:rPr lang="en-US" u="sng" dirty="0"/>
              <a:t>Closes</a:t>
            </a:r>
            <a:r>
              <a:rPr lang="en-US" dirty="0"/>
              <a:t> emacs, does </a:t>
            </a:r>
            <a:r>
              <a:rPr lang="en-US" u="sng" dirty="0"/>
              <a:t>not</a:t>
            </a:r>
            <a:r>
              <a:rPr lang="en-US" dirty="0"/>
              <a:t> automatically save the file</a:t>
            </a:r>
          </a:p>
          <a:p>
            <a:pPr lvl="1"/>
            <a:r>
              <a:rPr lang="en-US" dirty="0"/>
              <a:t>Will prompt you to save if changes were made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50</a:t>
            </a:fld>
            <a:endParaRPr lang="en-US" altLang="en-US"/>
          </a:p>
        </p:txBody>
      </p:sp>
      <p:sp>
        <p:nvSpPr>
          <p:cNvPr id="6" name="Rectangle 5"/>
          <p:cNvSpPr/>
          <p:nvPr/>
        </p:nvSpPr>
        <p:spPr>
          <a:xfrm>
            <a:off x="1464963" y="1051856"/>
            <a:ext cx="6214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Daily emacs Shortcut</a:t>
            </a:r>
          </a:p>
        </p:txBody>
      </p:sp>
    </p:spTree>
    <p:extLst>
      <p:ext uri="{BB962C8B-B14F-4D97-AF65-F5344CB8AC3E}">
        <p14:creationId xmlns:p14="http://schemas.microsoft.com/office/powerpoint/2010/main" val="3861158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90547" cy="4156799"/>
          </a:xfrm>
        </p:spPr>
        <p:txBody>
          <a:bodyPr/>
          <a:lstStyle/>
          <a:p>
            <a:r>
              <a:rPr lang="en-US" dirty="0"/>
              <a:t>Your discussions (Labs) start next week!</a:t>
            </a:r>
          </a:p>
          <a:p>
            <a:pPr lvl="1"/>
            <a:r>
              <a:rPr lang="en-US" dirty="0"/>
              <a:t>Go to your scheduled location and time</a:t>
            </a:r>
          </a:p>
          <a:p>
            <a:pPr lvl="1"/>
            <a:r>
              <a:rPr lang="en-US" dirty="0"/>
              <a:t>Pre Lab quiz will be posted and announced on BB</a:t>
            </a:r>
          </a:p>
          <a:p>
            <a:pPr lvl="3"/>
            <a:endParaRPr lang="en-US" dirty="0"/>
          </a:p>
          <a:p>
            <a:r>
              <a:rPr lang="en-US" dirty="0"/>
              <a:t>Lab 1 is due </a:t>
            </a:r>
            <a:r>
              <a:rPr lang="en-US" u="sng" dirty="0"/>
              <a:t>Sunday</a:t>
            </a:r>
            <a:r>
              <a:rPr lang="en-US" dirty="0"/>
              <a:t>, </a:t>
            </a:r>
            <a:r>
              <a:rPr lang="en-US" dirty="0" smtClean="0"/>
              <a:t>Sept </a:t>
            </a:r>
            <a:r>
              <a:rPr lang="en-US" dirty="0"/>
              <a:t>9th at 8:59:59 PM</a:t>
            </a:r>
          </a:p>
          <a:p>
            <a:pPr lvl="1"/>
            <a:r>
              <a:rPr lang="en-US" dirty="0"/>
              <a:t>In-person labs start the week of September 10th</a:t>
            </a:r>
          </a:p>
          <a:p>
            <a:pPr lvl="3"/>
            <a:endParaRPr lang="en-US" dirty="0"/>
          </a:p>
          <a:p>
            <a:r>
              <a:rPr lang="en-US" smtClean="0"/>
              <a:t>HW0 is also due on </a:t>
            </a:r>
            <a:r>
              <a:rPr lang="en-US" smtClean="0"/>
              <a:t>Sept </a:t>
            </a:r>
            <a:r>
              <a:rPr lang="en-US" dirty="0"/>
              <a:t>9th at 8:59:59 </a:t>
            </a:r>
            <a:r>
              <a:rPr lang="en-US" dirty="0" smtClean="0"/>
              <a:t>PM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5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Cardboard box:</a:t>
            </a:r>
          </a:p>
          <a:p>
            <a:pPr lvl="1"/>
            <a:r>
              <a:rPr lang="en-US" sz="1800" dirty="0"/>
              <a:t>https://pixabay.com/p-220256/</a:t>
            </a:r>
          </a:p>
          <a:p>
            <a:r>
              <a:rPr lang="en-US" sz="2000" dirty="0"/>
              <a:t>No cursing sign (adapted from):</a:t>
            </a:r>
          </a:p>
          <a:p>
            <a:pPr lvl="1"/>
            <a:r>
              <a:rPr lang="en-US" sz="1800" dirty="0"/>
              <a:t>https://www.flickr.com/photos/rtgregory/1332596877</a:t>
            </a:r>
          </a:p>
          <a:p>
            <a:r>
              <a:rPr lang="en-US" sz="2000" dirty="0"/>
              <a:t>Rock candy:</a:t>
            </a:r>
          </a:p>
          <a:p>
            <a:pPr lvl="1"/>
            <a:r>
              <a:rPr lang="en-US" sz="1800" dirty="0"/>
              <a:t>https://commons.wikimedia.org/wiki/File:Rock-Candy-Sticks.jpg</a:t>
            </a:r>
          </a:p>
          <a:p>
            <a:r>
              <a:rPr lang="en-US" sz="2000" dirty="0"/>
              <a:t>Broken chain:</a:t>
            </a:r>
          </a:p>
          <a:p>
            <a:pPr lvl="1"/>
            <a:r>
              <a:rPr lang="en-US" sz="1800" dirty="0"/>
              <a:t>https://pixabay.com/p-297842/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009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Python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Python is a widely used language</a:t>
            </a:r>
          </a:p>
          <a:p>
            <a:pPr lvl="1"/>
            <a:r>
              <a:rPr lang="en-US" dirty="0"/>
              <a:t>General purpose</a:t>
            </a:r>
          </a:p>
          <a:p>
            <a:pPr lvl="1"/>
            <a:r>
              <a:rPr lang="en-US" dirty="0"/>
              <a:t>High-level  language</a:t>
            </a:r>
          </a:p>
          <a:p>
            <a:pPr lvl="4"/>
            <a:endParaRPr lang="en-US" dirty="0"/>
          </a:p>
          <a:p>
            <a:r>
              <a:rPr lang="en-US" dirty="0"/>
              <a:t>Emphasizes code readability</a:t>
            </a:r>
          </a:p>
          <a:p>
            <a:pPr lvl="1"/>
            <a:r>
              <a:rPr lang="en-US" dirty="0"/>
              <a:t>More streamlined than some other languages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2702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“Hello World!”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Python:</a:t>
            </a:r>
          </a:p>
          <a:p>
            <a:pPr marL="457200" lvl="1" indent="0">
              <a:buNone/>
            </a:pP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 World!"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/>
              <a:t>In the C++ programming language:</a:t>
            </a:r>
            <a:endParaRPr lang="en-US" sz="900" dirty="0"/>
          </a:p>
          <a:p>
            <a:pPr marL="457200" lvl="1" indent="0">
              <a:buNone/>
            </a:pP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iostream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457200" lvl="1" indent="0">
              <a:buNone/>
            </a:pP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 {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err="1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::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 World!\n"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0099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Elements of a Program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Identifiers</a:t>
            </a:r>
          </a:p>
          <a:p>
            <a:pPr lvl="1"/>
            <a:r>
              <a:rPr lang="en-US" dirty="0"/>
              <a:t>Variables</a:t>
            </a:r>
          </a:p>
          <a:p>
            <a:pPr lvl="1"/>
            <a:r>
              <a:rPr lang="en-US" dirty="0"/>
              <a:t>Functions (later in the semester)</a:t>
            </a:r>
          </a:p>
          <a:p>
            <a:pPr lvl="3"/>
            <a:endParaRPr lang="en-US" dirty="0"/>
          </a:p>
          <a:p>
            <a:r>
              <a:rPr lang="en-US" dirty="0"/>
              <a:t>Expressions</a:t>
            </a:r>
          </a:p>
          <a:p>
            <a:pPr lvl="1"/>
            <a:r>
              <a:rPr lang="en-US" dirty="0"/>
              <a:t>Code that manipulates or evaluates identifiers</a:t>
            </a:r>
          </a:p>
          <a:p>
            <a:pPr lvl="3"/>
            <a:endParaRPr lang="en-US" dirty="0"/>
          </a:p>
          <a:p>
            <a:r>
              <a:rPr lang="en-US" dirty="0"/>
              <a:t>Literals</a:t>
            </a:r>
          </a:p>
          <a:p>
            <a:r>
              <a:rPr lang="en-US" dirty="0"/>
              <a:t>Operators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544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Variable?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Something that holds a value</a:t>
            </a:r>
          </a:p>
          <a:p>
            <a:pPr lvl="1"/>
            <a:r>
              <a:rPr lang="en-US" dirty="0"/>
              <a:t>Can change (unlimited number of times)</a:t>
            </a:r>
          </a:p>
          <a:p>
            <a:pPr lvl="3"/>
            <a:endParaRPr lang="en-US" dirty="0"/>
          </a:p>
          <a:p>
            <a:r>
              <a:rPr lang="en-US" dirty="0"/>
              <a:t>Similar to variables in math</a:t>
            </a:r>
          </a:p>
          <a:p>
            <a:pPr lvl="3"/>
            <a:endParaRPr lang="en-US" dirty="0"/>
          </a:p>
          <a:p>
            <a:r>
              <a:rPr lang="en-US" dirty="0"/>
              <a:t>In simple terms, a variable is a </a:t>
            </a:r>
            <a:br>
              <a:rPr lang="en-US" dirty="0"/>
            </a:br>
            <a:r>
              <a:rPr lang="en-US" dirty="0"/>
              <a:t>“box” that you can put stuff in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646" y="3903663"/>
            <a:ext cx="2390154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943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7462</TotalTime>
  <Words>1538</Words>
  <Application>Microsoft Office PowerPoint</Application>
  <PresentationFormat>On-screen Show (4:3)</PresentationFormat>
  <Paragraphs>486</Paragraphs>
  <Slides>52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9" baseType="lpstr">
      <vt:lpstr>ＭＳ Ｐゴシック</vt:lpstr>
      <vt:lpstr>Arial</vt:lpstr>
      <vt:lpstr>Calibri</vt:lpstr>
      <vt:lpstr>Courier New</vt:lpstr>
      <vt:lpstr>Wingdings</vt:lpstr>
      <vt:lpstr>Office Theme</vt:lpstr>
      <vt:lpstr>Image</vt:lpstr>
      <vt:lpstr>CMSC 201  Computer Science I for Majors  Lecture 02 – Intro to Python</vt:lpstr>
      <vt:lpstr>Last Class We Covered</vt:lpstr>
      <vt:lpstr>Any Questions from Last Time?</vt:lpstr>
      <vt:lpstr>Today’s Objectives</vt:lpstr>
      <vt:lpstr>Variables</vt:lpstr>
      <vt:lpstr>Python</vt:lpstr>
      <vt:lpstr>“Hello World!”</vt:lpstr>
      <vt:lpstr>Elements of a Program</vt:lpstr>
      <vt:lpstr>What Is a Variable?</vt:lpstr>
      <vt:lpstr>Rules for Naming Variables</vt:lpstr>
      <vt:lpstr>More Rules for Naming Variables</vt:lpstr>
      <vt:lpstr>Variables and Keywords</vt:lpstr>
      <vt:lpstr>Exercise: Variables</vt:lpstr>
      <vt:lpstr>Exercise: Variables</vt:lpstr>
      <vt:lpstr>Exercise: Variables</vt:lpstr>
      <vt:lpstr>Using Variables in Python</vt:lpstr>
      <vt:lpstr>Expressions</vt:lpstr>
      <vt:lpstr>Expressions</vt:lpstr>
      <vt:lpstr>Expressions Example</vt:lpstr>
      <vt:lpstr>Common Mistake</vt:lpstr>
      <vt:lpstr>Variable Types</vt:lpstr>
      <vt:lpstr>Variables Types: Examples</vt:lpstr>
      <vt:lpstr>Variable Usage</vt:lpstr>
      <vt:lpstr>Literals and Operators</vt:lpstr>
      <vt:lpstr>Literals</vt:lpstr>
      <vt:lpstr>Using Literals</vt:lpstr>
      <vt:lpstr>Operators</vt:lpstr>
      <vt:lpstr>Operator Types</vt:lpstr>
      <vt:lpstr>Practice Exercises</vt:lpstr>
      <vt:lpstr>Input and Output</vt:lpstr>
      <vt:lpstr>Output</vt:lpstr>
      <vt:lpstr>Output Example</vt:lpstr>
      <vt:lpstr>Output Exercise 1</vt:lpstr>
      <vt:lpstr>Output Exercise 2</vt:lpstr>
      <vt:lpstr>Output Exercise 2 Explanation</vt:lpstr>
      <vt:lpstr>Output Exercise 2 Explanation</vt:lpstr>
      <vt:lpstr>Output Exercise 2 Explanation</vt:lpstr>
      <vt:lpstr>Output Exercise 2 Explanation</vt:lpstr>
      <vt:lpstr>Output Exercise 2 Explanation</vt:lpstr>
      <vt:lpstr>Input</vt:lpstr>
      <vt:lpstr>How Input Works</vt:lpstr>
      <vt:lpstr>Input as a String</vt:lpstr>
      <vt:lpstr>Converting from String</vt:lpstr>
      <vt:lpstr>Converting from String</vt:lpstr>
      <vt:lpstr>Written Programs vs  Python Interpreter</vt:lpstr>
      <vt:lpstr>We Started Python Today!</vt:lpstr>
      <vt:lpstr>Written Programs</vt:lpstr>
      <vt:lpstr>Python Interpreter</vt:lpstr>
      <vt:lpstr>Time For…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138</cp:revision>
  <dcterms:created xsi:type="dcterms:W3CDTF">2014-05-05T14:25:42Z</dcterms:created>
  <dcterms:modified xsi:type="dcterms:W3CDTF">2018-09-05T20:45:45Z</dcterms:modified>
</cp:coreProperties>
</file>